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4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4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5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1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0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7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7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51F5591-8BA0-427C-8379-B5638272AD4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10847A1-B570-415B-BCA7-ABA57BB9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2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0"/>
            <a:ext cx="1129331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181" y="5468573"/>
            <a:ext cx="1102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</a:rPr>
              <a:t>Церемония чествования гражданских активистов «Светлые люди»</a:t>
            </a:r>
          </a:p>
        </p:txBody>
      </p:sp>
    </p:spTree>
    <p:extLst>
      <p:ext uri="{BB962C8B-B14F-4D97-AF65-F5344CB8AC3E}">
        <p14:creationId xmlns:p14="http://schemas.microsoft.com/office/powerpoint/2010/main" val="8907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931521" cy="3288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02" y="3288322"/>
            <a:ext cx="5353473" cy="3569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2"/>
          <a:stretch/>
        </p:blipFill>
        <p:spPr>
          <a:xfrm>
            <a:off x="4378568" y="-2"/>
            <a:ext cx="2820597" cy="3288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78" y="1"/>
            <a:ext cx="5190622" cy="3374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8323"/>
            <a:ext cx="5353471" cy="35696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5" b="10256"/>
          <a:stretch/>
        </p:blipFill>
        <p:spPr>
          <a:xfrm>
            <a:off x="4430767" y="3288322"/>
            <a:ext cx="2547489" cy="35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008" y="367645"/>
            <a:ext cx="9087439" cy="136688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Территория реализации практики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8025" y="1902753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ЗАТО г. Железногорск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44" y="2597802"/>
            <a:ext cx="2582944" cy="3920112"/>
          </a:xfrm>
          <a:prstGeom prst="rect">
            <a:avLst/>
          </a:prstGeom>
        </p:spPr>
      </p:pic>
      <p:pic>
        <p:nvPicPr>
          <p:cNvPr id="1026" name="Picture 2" descr="https://upload.wikimedia.org/wikipedia/commons/d/da/New_Coat_of_Arms_of_Zheleznogorsk_%28Krasnoyarsk_krai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30" y="2597802"/>
            <a:ext cx="3564045" cy="371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967" y="211015"/>
            <a:ext cx="7729728" cy="7374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КРАТКАЯ суть практики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81" y="1095231"/>
            <a:ext cx="10727703" cy="45060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Торжественная церемония </a:t>
            </a:r>
            <a:r>
              <a:rPr lang="ru-RU" dirty="0"/>
              <a:t>чествования гражданских активистов «Светлые люди»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667" y="1635370"/>
            <a:ext cx="1164887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Церемония чествования гражданских активистов «Светлые люди» </a:t>
            </a:r>
            <a:r>
              <a:rPr lang="ru-RU" dirty="0"/>
              <a:t>присуждается за выдающийся и существенный вклад в развитие некоммерческого сектора </a:t>
            </a:r>
            <a:r>
              <a:rPr lang="ru-RU" dirty="0" smtClean="0"/>
              <a:t>на территории ЗАТО г. Железногорск за </a:t>
            </a:r>
            <a:r>
              <a:rPr lang="ru-RU" dirty="0"/>
              <a:t>работы и достижения, результаты которых оказали значительное влияние на развитие гражданского общества, получившие широкое общественное признание среди некоммерческих </a:t>
            </a:r>
            <a:r>
              <a:rPr lang="ru-RU" dirty="0" smtClean="0"/>
              <a:t>организаций. </a:t>
            </a:r>
          </a:p>
          <a:p>
            <a:pPr algn="just"/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Награждение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участников церемонии проводилось по следующим направлениям деятельности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sz="1600" dirty="0" smtClean="0"/>
          </a:p>
          <a:p>
            <a:r>
              <a:rPr lang="ru-RU" sz="1600" b="1" dirty="0" smtClean="0"/>
              <a:t>«</a:t>
            </a:r>
            <a:r>
              <a:rPr lang="ru-RU" sz="1600" b="1" dirty="0"/>
              <a:t>Здоровый город»</a:t>
            </a:r>
            <a:r>
              <a:rPr lang="ru-RU" sz="1600" dirty="0"/>
              <a:t> </a:t>
            </a:r>
            <a:r>
              <a:rPr lang="ru-RU" sz="1600" dirty="0" smtClean="0"/>
              <a:t>–</a:t>
            </a:r>
            <a:r>
              <a:rPr lang="ru-RU" sz="1600" dirty="0"/>
              <a:t> гражданские инициативы в области охраны окружающей природной среды и защиты животных.</a:t>
            </a:r>
          </a:p>
          <a:p>
            <a:pPr algn="just"/>
            <a:r>
              <a:rPr lang="ru-RU" sz="1600" b="1" dirty="0" smtClean="0"/>
              <a:t>«</a:t>
            </a:r>
            <a:r>
              <a:rPr lang="ru-RU" sz="1600" b="1" dirty="0"/>
              <a:t>Учим беречь</a:t>
            </a:r>
            <a:r>
              <a:rPr lang="ru-RU" sz="1600" b="1" dirty="0" smtClean="0"/>
              <a:t>!»</a:t>
            </a:r>
            <a:r>
              <a:rPr lang="ru-RU" sz="1600" dirty="0" smtClean="0"/>
              <a:t>–</a:t>
            </a:r>
            <a:r>
              <a:rPr lang="ru-RU" sz="1600" dirty="0"/>
              <a:t> гражданские инициативы в сфере профилактики и охраны здоровья граждан, а также популяризации здорового образа жизни.</a:t>
            </a:r>
          </a:p>
          <a:p>
            <a:pPr algn="just"/>
            <a:r>
              <a:rPr lang="ru-RU" sz="1600" b="1" dirty="0"/>
              <a:t>«Благодаря и вопреки…» </a:t>
            </a:r>
            <a:r>
              <a:rPr lang="ru-RU" sz="1600" dirty="0"/>
              <a:t>– социальная поддержка и защита инвалидов, лиц с ограниченными возможностями здоровья, детей-сирот, выпускников детских домов, которые в силу своих физических или интеллектуальных особенностей, иных обстоятельств не способны самостоятельно реализовать свои права и законные интересы.</a:t>
            </a:r>
          </a:p>
          <a:p>
            <a:pPr algn="just"/>
            <a:r>
              <a:rPr lang="ru-RU" sz="1600" b="1" dirty="0"/>
              <a:t>«С семьей – по жизни!»</a:t>
            </a:r>
            <a:r>
              <a:rPr lang="ru-RU" sz="1600" dirty="0"/>
              <a:t> – инициативы по укреплению престижа и роли семьи в обществе, защите материнства, отцовства и детства.</a:t>
            </a:r>
          </a:p>
          <a:p>
            <a:pPr algn="just"/>
            <a:r>
              <a:rPr lang="ru-RU" sz="1600" b="1" dirty="0"/>
              <a:t>«Чужого горя не бывает…»</a:t>
            </a:r>
            <a:r>
              <a:rPr lang="ru-RU" sz="1600" dirty="0"/>
              <a:t> – гражданские инициативы по организации помощи бездомным, тяжелобольным, наркозависимым, безработным людям, безнадзорным подросткам, развитие добровольчества и благотворительности.</a:t>
            </a:r>
          </a:p>
          <a:p>
            <a:pPr algn="just"/>
            <a:r>
              <a:rPr lang="ru-RU" sz="1600" b="1" dirty="0"/>
              <a:t>«Гражданские инициативы по месту жительства»</a:t>
            </a:r>
            <a:r>
              <a:rPr lang="ru-RU" sz="1600" dirty="0"/>
              <a:t> - реализация проектов по благоустройству дворовых территорий, организации и проведению праздников дворов, решению проблем соседского сообщества.</a:t>
            </a:r>
          </a:p>
          <a:p>
            <a:pPr algn="just"/>
            <a:r>
              <a:rPr lang="ru-RU" sz="1600" b="1" dirty="0"/>
              <a:t>«Растим патриотов!»</a:t>
            </a:r>
            <a:r>
              <a:rPr lang="ru-RU" sz="1600" dirty="0"/>
              <a:t> - реализация проектов по гражданско-патриотическому воспитанию молодежи и населения города, проведение патриотических акций и городских мероприятий, посвященных государственным праздникам.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4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731" y="314243"/>
            <a:ext cx="10991653" cy="118872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Цели и задачи практики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632" y="1725104"/>
            <a:ext cx="11632676" cy="37235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Цель практики </a:t>
            </a:r>
            <a:r>
              <a:rPr lang="ru-RU" sz="2400" dirty="0">
                <a:solidFill>
                  <a:schemeClr val="tx1"/>
                </a:solidFill>
              </a:rPr>
              <a:t>– развитие социальной активности жителей ЗАТО Железногорск, привлечение внимания общественности к наиболее успешным примерам реализации социальных инициатив некоммерческих </a:t>
            </a:r>
            <a:r>
              <a:rPr lang="ru-RU" sz="2400" dirty="0" smtClean="0">
                <a:solidFill>
                  <a:schemeClr val="tx1"/>
                </a:solidFill>
              </a:rPr>
              <a:t>организаций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2"/>
                </a:solidFill>
              </a:rPr>
              <a:t>Задачи практики: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поощрение </a:t>
            </a:r>
            <a:r>
              <a:rPr lang="ru-RU" sz="2400" dirty="0">
                <a:solidFill>
                  <a:schemeClr val="tx1"/>
                </a:solidFill>
              </a:rPr>
              <a:t>гражданских активистов и СОНКО;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выявление</a:t>
            </a:r>
            <a:r>
              <a:rPr lang="ru-RU" sz="2400" dirty="0">
                <a:solidFill>
                  <a:schemeClr val="tx1"/>
                </a:solidFill>
              </a:rPr>
              <a:t>, обобщение опыта лучших социальных практик СОНКО;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привлечение </a:t>
            </a:r>
            <a:r>
              <a:rPr lang="ru-RU" sz="2400" dirty="0">
                <a:solidFill>
                  <a:schemeClr val="tx1"/>
                </a:solidFill>
              </a:rPr>
              <a:t>бизнеса, общественных организаций, средств массовой информации и жителей города к поддержке и реализации проектов СОНКО в ЗАТО Железногорск;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эффективное </a:t>
            </a:r>
            <a:r>
              <a:rPr lang="ru-RU" sz="2400" dirty="0">
                <a:solidFill>
                  <a:schemeClr val="tx1"/>
                </a:solidFill>
              </a:rPr>
              <a:t>информирование общественности и потенциальных инвесторов о возможностях и достижениях СОНКО в ЗАТО </a:t>
            </a:r>
            <a:r>
              <a:rPr lang="ru-RU" sz="2400" dirty="0" smtClean="0">
                <a:solidFill>
                  <a:schemeClr val="tx1"/>
                </a:solidFill>
              </a:rPr>
              <a:t>Железногорск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893" y="370804"/>
            <a:ext cx="11227384" cy="90408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результаты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893" y="1512277"/>
            <a:ext cx="7209299" cy="50116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ходе проведения церемонии </a:t>
            </a:r>
            <a:r>
              <a:rPr lang="ru-RU" sz="2400" dirty="0" smtClean="0"/>
              <a:t>14 СОНКО награждены </a:t>
            </a:r>
            <a:r>
              <a:rPr lang="ru-RU" sz="2400" dirty="0"/>
              <a:t>кубками «Светлые люди</a:t>
            </a:r>
            <a:r>
              <a:rPr lang="ru-RU" sz="2400" dirty="0" smtClean="0"/>
              <a:t>» за </a:t>
            </a:r>
            <a:r>
              <a:rPr lang="ru-RU" sz="2400" dirty="0"/>
              <a:t> выдающийся и существенный вклад в развитие некоммерческого сектора на территории ЗАТО г. </a:t>
            </a:r>
            <a:r>
              <a:rPr lang="ru-RU" sz="2400" dirty="0" smtClean="0"/>
              <a:t>Железногорск, и 115 физических лиц – </a:t>
            </a:r>
            <a:r>
              <a:rPr lang="ru-RU" sz="2400" dirty="0"/>
              <a:t>активные граждане </a:t>
            </a:r>
            <a:r>
              <a:rPr lang="ru-RU" sz="2400" dirty="0" smtClean="0"/>
              <a:t>награждены </a:t>
            </a:r>
            <a:r>
              <a:rPr lang="ru-RU" sz="2400" dirty="0"/>
              <a:t>дипломами признательности и </a:t>
            </a:r>
            <a:r>
              <a:rPr lang="ru-RU" sz="2400" dirty="0" smtClean="0"/>
              <a:t>нагрудным знаком </a:t>
            </a:r>
            <a:r>
              <a:rPr lang="ru-RU" sz="2400" dirty="0"/>
              <a:t>«</a:t>
            </a:r>
            <a:r>
              <a:rPr lang="ru-RU" sz="2400" dirty="0" smtClean="0"/>
              <a:t>Светлый человек».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Всем участникам </a:t>
            </a:r>
            <a:r>
              <a:rPr lang="ru-RU" sz="2400" dirty="0"/>
              <a:t>церемонии </a:t>
            </a:r>
            <a:r>
              <a:rPr lang="ru-RU" sz="2400" dirty="0" smtClean="0"/>
              <a:t>предоставлялась </a:t>
            </a:r>
            <a:r>
              <a:rPr lang="ru-RU" sz="2400" dirty="0"/>
              <a:t>информационная, консультационная, организационно-техническая поддержка реализуемых социально значимых проектов  в рамках деятельности муниципального ресурсного центра поддержки общественных инициатив «</a:t>
            </a:r>
            <a:r>
              <a:rPr lang="ru-RU" sz="2400" dirty="0" smtClean="0"/>
              <a:t>СОдействие</a:t>
            </a:r>
            <a:r>
              <a:rPr lang="ru-RU" sz="2400" dirty="0"/>
              <a:t>».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04" t="8685" r="24022" b="4261"/>
          <a:stretch/>
        </p:blipFill>
        <p:spPr>
          <a:xfrm>
            <a:off x="7974623" y="1512277"/>
            <a:ext cx="3737653" cy="44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41" y="367646"/>
            <a:ext cx="10953947" cy="9144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КОМАНДА ПРОЕКТА</a:t>
            </a:r>
            <a:endParaRPr lang="ru-RU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" y="1559772"/>
            <a:ext cx="3258566" cy="3551319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29" y="2774553"/>
            <a:ext cx="2772659" cy="3696879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01" y="3270739"/>
            <a:ext cx="3122935" cy="3274048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14" y="1559772"/>
            <a:ext cx="2707002" cy="3698027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2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4" y="330467"/>
            <a:ext cx="11349872" cy="90181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ПЕРСПЕКТИВЫ развития практики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538654"/>
            <a:ext cx="11419244" cy="44475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Церемония </a:t>
            </a:r>
            <a:r>
              <a:rPr lang="ru-RU" sz="2800" dirty="0"/>
              <a:t>чествования гражданских активистов «Светлые люди» </a:t>
            </a:r>
            <a:r>
              <a:rPr lang="ru-RU" sz="2800" dirty="0" smtClean="0"/>
              <a:t>будет присуждаться ежегодно, в 2019 году проведение церемонии планируется в конце года. Данное мероприятие является заключительным и подытоживающим мероприятием в году, где все СОНКО демонстрируют свои итоги года, что стимулирует их стать еще лучше в следующем году. 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Церемония чествования гражданских активистов «Светлые люди» – уникальная церемония в России, мы планируем внедрять данную практику и в другие регионы РФ.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34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Другая 1">
      <a:dk1>
        <a:srgbClr val="C3986D"/>
      </a:dk1>
      <a:lt1>
        <a:sysClr val="window" lastClr="FFFFFF"/>
      </a:lt1>
      <a:dk2>
        <a:srgbClr val="A5644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113</TotalTime>
  <Words>259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Gill Sans MT</vt:lpstr>
      <vt:lpstr>Parcel</vt:lpstr>
      <vt:lpstr>Презентация PowerPoint</vt:lpstr>
      <vt:lpstr>Презентация PowerPoint</vt:lpstr>
      <vt:lpstr>Территория реализации практики </vt:lpstr>
      <vt:lpstr>КРАТКАЯ суть практики </vt:lpstr>
      <vt:lpstr>Цели и задачи практики </vt:lpstr>
      <vt:lpstr>результаты</vt:lpstr>
      <vt:lpstr>КОМАНДА ПРОЕКТА</vt:lpstr>
      <vt:lpstr>ПЕРСПЕКТИВЫ развития практики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24</cp:revision>
  <dcterms:created xsi:type="dcterms:W3CDTF">2019-06-11T07:13:56Z</dcterms:created>
  <dcterms:modified xsi:type="dcterms:W3CDTF">2019-06-14T07:25:31Z</dcterms:modified>
</cp:coreProperties>
</file>